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96" r:id="rId5"/>
    <p:sldId id="297" r:id="rId6"/>
    <p:sldId id="261" r:id="rId7"/>
    <p:sldId id="298" r:id="rId8"/>
    <p:sldId id="299" r:id="rId9"/>
    <p:sldId id="300" r:id="rId10"/>
    <p:sldId id="285" r:id="rId11"/>
    <p:sldId id="301" r:id="rId12"/>
    <p:sldId id="302" r:id="rId13"/>
    <p:sldId id="263" r:id="rId14"/>
    <p:sldId id="265" r:id="rId15"/>
    <p:sldId id="262" r:id="rId16"/>
    <p:sldId id="305" r:id="rId17"/>
    <p:sldId id="278" r:id="rId18"/>
    <p:sldId id="267" r:id="rId19"/>
    <p:sldId id="303" r:id="rId20"/>
    <p:sldId id="304" r:id="rId21"/>
    <p:sldId id="280" r:id="rId22"/>
    <p:sldId id="28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567A"/>
    <a:srgbClr val="0D1D51"/>
    <a:srgbClr val="0072C7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FA7D03-397D-8BAD-4FFC-E71206BE5F91}" v="349" dt="2026-01-14T21:11:47.456"/>
    <p1510:client id="{A2393E83-49C6-E474-8A34-D9A1F49079C6}" v="682" dt="2026-01-15T23:49:48.525"/>
    <p1510:client id="{C1A757DD-9C1C-8F7E-B192-8249DACC7D42}" v="413" dt="2026-01-14T19:28:58.408"/>
    <p1510:client id="{EA727EC5-F506-80CF-3301-C60AEB4C0843}" v="109" dt="2026-01-14T06:04:32.451"/>
  </p1510:revLst>
</p1510:revInfo>
</file>

<file path=ppt/tableStyles.xml><?xml version="1.0" encoding="utf-8"?>
<a:tblStyleLst xmlns:a="http://schemas.openxmlformats.org/drawingml/2006/main" def="{0E3FDE45-AF77-4B5C-9715-49D594BDF05E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34" autoAdjust="0"/>
    <p:restoredTop sz="87887" autoAdjust="0"/>
  </p:normalViewPr>
  <p:slideViewPr>
    <p:cSldViewPr snapToGrid="0" showGuides="1">
      <p:cViewPr>
        <p:scale>
          <a:sx n="100" d="100"/>
          <a:sy n="100" d="100"/>
        </p:scale>
        <p:origin x="-144" y="-6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00" d="100"/>
          <a:sy n="100" d="100"/>
        </p:scale>
        <p:origin x="1560" y="-146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7243D74-B9C1-450A-B0F3-6C6DCB0CF2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2C27C33-9BB1-41D5-A236-12767E7E722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AB3EA8-A58D-4C92-A3AB-D271CCC294C7}" type="datetimeFigureOut">
              <a:rPr lang="en-US" smtClean="0"/>
              <a:t>1/15/2026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A7EADB-04A4-4093-B238-438E2C7317A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D8696-706D-440E-AE04-4C644F0613E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2A5DE8-F2C4-4DB3-88D1-656DCD59E73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8243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EFB4FA-E877-413E-B608-88789D806C57}" type="datetimeFigureOut">
              <a:rPr lang="en-US" noProof="0" smtClean="0"/>
              <a:t>1/15/2026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36304E-FDE3-4B4F-A3B7-EBE87F3FA5E2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8513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36304E-FDE3-4B4F-A3B7-EBE87F3FA5E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190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5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7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5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5.svg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FD93970-B13A-F96D-A4B1-3A1EE748410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" y="0"/>
            <a:ext cx="12202379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3246120"/>
          </a:xfrm>
        </p:spPr>
        <p:txBody>
          <a:bodyPr anchor="b">
            <a:noAutofit/>
          </a:bodyPr>
          <a:lstStyle>
            <a:lvl1pPr algn="ctr">
              <a:defRPr sz="6600" b="1" i="0" cap="none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1307592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884962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207008" y="2523744"/>
            <a:ext cx="9720072" cy="325526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480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7A51A8B-A15C-2A94-1E48-F9615101DF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991" t="11245" r="3785" b="1531"/>
          <a:stretch/>
        </p:blipFill>
        <p:spPr>
          <a:xfrm>
            <a:off x="0" y="2917"/>
            <a:ext cx="12197192" cy="68550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1600200"/>
            <a:ext cx="10991088" cy="3657600"/>
          </a:xfrm>
        </p:spPr>
        <p:txBody>
          <a:bodyPr anchor="ctr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0994920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4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5697808D-10E0-D8A5-5D07-E176EBB8F2BB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7">
            <a:extLst>
              <a:ext uri="{FF2B5EF4-FFF2-40B4-BE49-F238E27FC236}">
                <a16:creationId xmlns:a16="http://schemas.microsoft.com/office/drawing/2014/main" id="{0234D012-F86E-04CE-78C8-2C5A66130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1004" r="-148"/>
          <a:stretch/>
        </p:blipFill>
        <p:spPr>
          <a:xfrm rot="5400000">
            <a:off x="6378170" y="40082"/>
            <a:ext cx="1579705" cy="1600089"/>
          </a:xfrm>
          <a:prstGeom prst="rect">
            <a:avLst/>
          </a:prstGeom>
        </p:spPr>
      </p:pic>
      <p:pic>
        <p:nvPicPr>
          <p:cNvPr id="15" name="Picture 7">
            <a:extLst>
              <a:ext uri="{FF2B5EF4-FFF2-40B4-BE49-F238E27FC236}">
                <a16:creationId xmlns:a16="http://schemas.microsoft.com/office/drawing/2014/main" id="{0BC42061-F838-920E-632E-10EDE7E5539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39" r="25335" b="-1"/>
          <a:stretch/>
        </p:blipFill>
        <p:spPr>
          <a:xfrm rot="16200000">
            <a:off x="6298833" y="-161472"/>
            <a:ext cx="752715" cy="1075657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58BEE67F-530E-E41D-FD19-2615180DC3F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5931"/>
          <a:stretch/>
        </p:blipFill>
        <p:spPr>
          <a:xfrm>
            <a:off x="10439102" y="4145165"/>
            <a:ext cx="1780703" cy="216431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82CFCA46-5F5A-867F-B19C-4F9ED5BA15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46794"/>
          <a:stretch/>
        </p:blipFill>
        <p:spPr>
          <a:xfrm rot="10800000">
            <a:off x="-27806" y="2452933"/>
            <a:ext cx="1370742" cy="263241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11E8F80C-ACB2-552E-4433-1A8A2708F18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1" b="-9728"/>
          <a:stretch/>
        </p:blipFill>
        <p:spPr>
          <a:xfrm rot="18286209">
            <a:off x="887827" y="4958926"/>
            <a:ext cx="910220" cy="10205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293608" y="2441447"/>
            <a:ext cx="3063240" cy="3575303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8508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4ACFCA6-7ECE-9BFB-9389-6DB74C862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1" r="21"/>
          <a:stretch/>
        </p:blipFill>
        <p:spPr>
          <a:xfrm>
            <a:off x="-5192" y="-1"/>
            <a:ext cx="12197192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</p:spPr>
        <p:txBody>
          <a:bodyPr anchor="b">
            <a:noAutofit/>
          </a:bodyPr>
          <a:lstStyle>
            <a:lvl1pPr algn="l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5304" y="3110546"/>
            <a:ext cx="4114800" cy="2743200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spcBef>
                <a:spcPts val="0"/>
              </a:spcBef>
              <a:buNone/>
              <a:defRPr sz="24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960835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</p:spPr>
        <p:txBody>
          <a:bodyPr/>
          <a:lstStyle>
            <a:lvl1pPr>
              <a:defRPr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</p:spPr>
        <p:txBody>
          <a:bodyPr anchor="ctr" anchorCtr="0"/>
          <a:lstStyle>
            <a:lvl1pPr>
              <a:defRPr cap="all" baseline="0">
                <a:solidFill>
                  <a:schemeClr val="accent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06EB944-76A9-6F98-104E-59CD34F5CF9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Picture 7">
            <a:extLst>
              <a:ext uri="{FF2B5EF4-FFF2-40B4-BE49-F238E27FC236}">
                <a16:creationId xmlns:a16="http://schemas.microsoft.com/office/drawing/2014/main" id="{898C8E3F-6992-0D8A-CCA1-3DD2C147AA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4756"/>
          <a:stretch/>
        </p:blipFill>
        <p:spPr>
          <a:xfrm>
            <a:off x="8853067" y="1"/>
            <a:ext cx="1875091" cy="1605320"/>
          </a:xfrm>
          <a:prstGeom prst="rect">
            <a:avLst/>
          </a:prstGeom>
        </p:spPr>
      </p:pic>
      <p:pic>
        <p:nvPicPr>
          <p:cNvPr id="13" name="Picture 7">
            <a:extLst>
              <a:ext uri="{FF2B5EF4-FFF2-40B4-BE49-F238E27FC236}">
                <a16:creationId xmlns:a16="http://schemas.microsoft.com/office/drawing/2014/main" id="{4417AC45-4CB7-72E8-3723-B1A3D81FB6E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13775" y="5533690"/>
            <a:ext cx="493392" cy="495528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AE5941EF-B160-313A-DA99-73C86EDC4C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46794"/>
          <a:stretch/>
        </p:blipFill>
        <p:spPr>
          <a:xfrm>
            <a:off x="10316909" y="2723673"/>
            <a:ext cx="1875091" cy="3600981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EEC16221-5852-F1A3-24D1-8EF5E90717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41791"/>
          <a:stretch/>
        </p:blipFill>
        <p:spPr>
          <a:xfrm>
            <a:off x="3497179" y="6324654"/>
            <a:ext cx="910220" cy="541368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5D8B34C3-E35E-0B4E-1F8E-59C449A3C8D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31904"/>
          <a:stretch/>
        </p:blipFill>
        <p:spPr>
          <a:xfrm>
            <a:off x="1601212" y="0"/>
            <a:ext cx="1032928" cy="71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855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1FEFCE-5DDA-D353-F1BF-36752F5F07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2917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7824" y="1325880"/>
            <a:ext cx="10460736" cy="2286000"/>
          </a:xfrm>
        </p:spPr>
        <p:txBody>
          <a:bodyPr anchor="b">
            <a:noAutofit/>
          </a:bodyPr>
          <a:lstStyle>
            <a:lvl1pPr algn="ctr">
              <a:defRPr sz="66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7824" y="3749040"/>
            <a:ext cx="10460736" cy="2286000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02723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3">
            <a:extLst>
              <a:ext uri="{FF2B5EF4-FFF2-40B4-BE49-F238E27FC236}">
                <a16:creationId xmlns:a16="http://schemas.microsoft.com/office/drawing/2014/main" id="{B6718ABD-4EA5-E3C5-0225-F6671DCA53AD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721A955-CA2D-A65D-6E60-DAAAA4ACFA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1050"/>
          <a:stretch/>
        </p:blipFill>
        <p:spPr>
          <a:xfrm>
            <a:off x="0" y="2887579"/>
            <a:ext cx="2432421" cy="360466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B70155A-604C-AD00-BE69-4505C75CE01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5874" b="-1"/>
          <a:stretch/>
        </p:blipFill>
        <p:spPr>
          <a:xfrm rot="5400000">
            <a:off x="11281284" y="2493882"/>
            <a:ext cx="1032928" cy="887899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F74D1084-EF5E-D016-13E0-1840BDFFD0A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b="-880"/>
          <a:stretch/>
        </p:blipFill>
        <p:spPr>
          <a:xfrm>
            <a:off x="9897978" y="5987153"/>
            <a:ext cx="490012" cy="50508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313432"/>
            <a:ext cx="6327648" cy="3218688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326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1B9A11-4222-BB4A-66D3-D37C79AC57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-1" r="21" b="21"/>
          <a:stretch/>
        </p:blipFill>
        <p:spPr>
          <a:xfrm>
            <a:off x="-2595" y="1459"/>
            <a:ext cx="12197191" cy="6855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456FD49-C258-4333-9422-358C976A3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54296" y="27432"/>
            <a:ext cx="7004304" cy="3566160"/>
          </a:xfrm>
        </p:spPr>
        <p:txBody>
          <a:bodyPr anchor="b">
            <a:noAutofit/>
          </a:bodyPr>
          <a:lstStyle>
            <a:lvl1pPr algn="ctr">
              <a:defRPr sz="6000" b="1" i="0" cap="none" spc="-150" baseline="0">
                <a:solidFill>
                  <a:schemeClr val="accent2">
                    <a:lumMod val="25000"/>
                  </a:schemeClr>
                </a:solidFill>
                <a:latin typeface="+mj-lt"/>
              </a:defRPr>
            </a:lvl1pPr>
          </a:lstStyle>
          <a:p>
            <a:endParaRPr lang="en-US" noProof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758E15-A93D-4FB9-843D-1490E27A15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4295" y="3767328"/>
            <a:ext cx="7004303" cy="1161288"/>
          </a:xfrm>
        </p:spPr>
        <p:txBody>
          <a:bodyPr>
            <a:noAutofit/>
          </a:bodyPr>
          <a:lstStyle>
            <a:lvl1pPr marL="0" indent="0" algn="ctr">
              <a:buNone/>
              <a:defRPr sz="3200" b="0" cap="all" baseline="0">
                <a:solidFill>
                  <a:schemeClr val="accent2">
                    <a:lumMod val="25000"/>
                  </a:schemeClr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296238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1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2C86F9-080E-93F7-C7B1-F5BEAD84E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5064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97280" y="2432304"/>
            <a:ext cx="3108960" cy="341237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736592" y="1920240"/>
            <a:ext cx="6620256" cy="39136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FF98F94-8801-13BE-8EB4-01921AC196C8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7BF5718-9534-FD92-79D7-ECC66603E7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62387"/>
          <a:stretch/>
        </p:blipFill>
        <p:spPr>
          <a:xfrm rot="5400000">
            <a:off x="1778676" y="5204330"/>
            <a:ext cx="907513" cy="2465321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4FF40650-9AD0-96F8-F702-185D1729AF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558" y="5429608"/>
            <a:ext cx="406214" cy="415066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3AC8518-2F0B-6FC0-0C0E-6CE9D00EA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t="-4860" b="-1"/>
          <a:stretch/>
        </p:blipFill>
        <p:spPr>
          <a:xfrm>
            <a:off x="10214191" y="365126"/>
            <a:ext cx="1032928" cy="110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3603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3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7B4AF60-AC65-3E7A-4A5D-EBF1A7030D9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063" b="3063"/>
          <a:stretch/>
        </p:blipFill>
        <p:spPr>
          <a:xfrm>
            <a:off x="1" y="2917"/>
            <a:ext cx="12197189" cy="6855082"/>
          </a:xfrm>
          <a:prstGeom prst="rect">
            <a:avLst/>
          </a:prstGeom>
        </p:spPr>
      </p:pic>
      <p:sp>
        <p:nvSpPr>
          <p:cNvPr id="12" name="Rounded Rectangle 4">
            <a:extLst>
              <a:ext uri="{FF2B5EF4-FFF2-40B4-BE49-F238E27FC236}">
                <a16:creationId xmlns:a16="http://schemas.microsoft.com/office/drawing/2014/main" id="{95671103-2960-81E2-9A76-0E7FDE6B3E55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276856"/>
            <a:ext cx="6327648" cy="3090672"/>
          </a:xfrm>
        </p:spPr>
        <p:txBody>
          <a:bodyPr anchor="ctr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264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2"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86060D16-E6F6-EA0E-E58E-526234AB6564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E0958AA-6F1A-C4A2-FB66-1A6F7F883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>
            <a:off x="569419" y="4426479"/>
            <a:ext cx="1472805" cy="1596616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DEADFA2-398E-9388-8295-063D31FB38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095" b="-1"/>
          <a:stretch/>
        </p:blipFill>
        <p:spPr>
          <a:xfrm rot="3765410" flipV="1">
            <a:off x="1448505" y="4094575"/>
            <a:ext cx="862484" cy="934988"/>
          </a:xfrm>
          <a:prstGeom prst="rect">
            <a:avLst/>
          </a:prstGeom>
        </p:spPr>
      </p:pic>
      <p:pic>
        <p:nvPicPr>
          <p:cNvPr id="10" name="Picture 7">
            <a:extLst>
              <a:ext uri="{FF2B5EF4-FFF2-40B4-BE49-F238E27FC236}">
                <a16:creationId xmlns:a16="http://schemas.microsoft.com/office/drawing/2014/main" id="{D09A7588-8EFD-A0C5-4235-45B7D657E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35453"/>
          <a:stretch/>
        </p:blipFill>
        <p:spPr>
          <a:xfrm>
            <a:off x="9469547" y="5719093"/>
            <a:ext cx="1756858" cy="113890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EF04D7D6-513C-D18A-AF21-D10F0E5D3B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-1" r="-750"/>
          <a:stretch/>
        </p:blipFill>
        <p:spPr>
          <a:xfrm>
            <a:off x="8844546" y="50582"/>
            <a:ext cx="1307037" cy="132556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304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1DCC4A1-0DB3-3480-3A1A-78FC85FE7ECE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671816" y="2441448"/>
            <a:ext cx="3602736" cy="3575304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728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1B32A35F-9C9A-7C7D-DE93-B55FFF07D66E}"/>
              </a:ext>
            </a:extLst>
          </p:cNvPr>
          <p:cNvSpPr/>
          <p:nvPr userDrawn="1"/>
        </p:nvSpPr>
        <p:spPr>
          <a:xfrm>
            <a:off x="256674" y="256674"/>
            <a:ext cx="11678651" cy="6352673"/>
          </a:xfrm>
          <a:prstGeom prst="roundRect">
            <a:avLst>
              <a:gd name="adj" fmla="val 4303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98299DF-E702-8750-30F5-798D7C96AA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655064"/>
          </a:xfrm>
        </p:spPr>
        <p:txBody>
          <a:bodyPr anchor="b"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0CE72F6-1D9D-E61E-F1EE-2861FDF76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0432" y="2459736"/>
            <a:ext cx="2843784" cy="309067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EFAE94C-C299-8167-1BD9-4FC98C04C63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33672" y="2523744"/>
            <a:ext cx="6693408" cy="3273552"/>
          </a:xfrm>
        </p:spPr>
        <p:txBody>
          <a:bodyPr anchor="t" anchorCtr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947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C4D7FA-B85E-4477-8C62-94955B340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26BB-3E56-4E7F-8172-7EC03C9F0B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5D08EF-72FB-4F19-9916-65815A9CA9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8/6/20XX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5084D-BC85-4A55-BD80-93876AD101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563001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DEF23-A140-4DD6-A0D0-A86BD4DF3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75912" y="6563001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C71654-96A5-4280-94F3-931C61A9F92C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47082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accent2">
              <a:lumMod val="25000"/>
            </a:schemeClr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000" b="0" i="0" kern="1200">
          <a:solidFill>
            <a:schemeClr val="accent2">
              <a:lumMod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25" userDrawn="1">
          <p15:clr>
            <a:srgbClr val="F26B43"/>
          </p15:clr>
        </p15:guide>
        <p15:guide id="4" pos="734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om.com/share/3d5a5e11605b49939b01e11d76415924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EF7BD-FE81-4B20-8DC5-0B3EB736F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02920"/>
            <a:ext cx="10954512" cy="1009971"/>
          </a:xfrm>
        </p:spPr>
        <p:txBody>
          <a:bodyPr anchor="b"/>
          <a:lstStyle/>
          <a:p>
            <a:r>
              <a:rPr lang="en-US" sz="4400" dirty="0"/>
              <a:t>Logistics Optimization for delivery Routes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FF0EFE-C50F-44EB-8978-B97795477C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758183"/>
            <a:ext cx="10954512" cy="2005498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en-US" dirty="0"/>
              <a:t>Name: </a:t>
            </a:r>
            <a:r>
              <a:rPr lang="en-US" dirty="0" err="1"/>
              <a:t>Loveesh</a:t>
            </a:r>
          </a:p>
          <a:p>
            <a:pPr algn="l"/>
            <a:r>
              <a:rPr lang="en-US" dirty="0"/>
              <a:t>Course: data science</a:t>
            </a:r>
          </a:p>
          <a:p>
            <a:pPr algn="l"/>
            <a:r>
              <a:rPr lang="en-US" dirty="0"/>
              <a:t>BATCH: </a:t>
            </a:r>
            <a:r>
              <a:rPr lang="en-US" dirty="0" err="1"/>
              <a:t>september</a:t>
            </a:r>
          </a:p>
          <a:p>
            <a:pPr algn="l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ED64A2-82EA-8768-AF4E-AAE455C51AC4}"/>
              </a:ext>
            </a:extLst>
          </p:cNvPr>
          <p:cNvSpPr txBox="1"/>
          <p:nvPr/>
        </p:nvSpPr>
        <p:spPr>
          <a:xfrm>
            <a:off x="732000" y="5520000"/>
            <a:ext cx="360035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/>
              <a:t>Video Link: </a:t>
            </a:r>
            <a:r>
              <a:rPr lang="en-US" dirty="0">
                <a:hlinkClick r:id="rId3"/>
              </a:rPr>
              <a:t>click here</a:t>
            </a: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82633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21594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876" y="365760"/>
            <a:ext cx="9356130" cy="827122"/>
          </a:xfrm>
          <a:noFill/>
        </p:spPr>
        <p:txBody>
          <a:bodyPr>
            <a:noAutofit/>
          </a:bodyPr>
          <a:lstStyle/>
          <a:p>
            <a:r>
              <a:rPr lang="en-US" dirty="0"/>
              <a:t>Task 4: Warehouse Performance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E39E6080-E7F0-678F-65B9-B64B99BDF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3" name="Picture 2" descr="A screen shot of a computer code">
            <a:extLst>
              <a:ext uri="{FF2B5EF4-FFF2-40B4-BE49-F238E27FC236}">
                <a16:creationId xmlns:a16="http://schemas.microsoft.com/office/drawing/2014/main" id="{61F36232-0AAF-8AF8-D50E-8144F091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3" y="1406128"/>
            <a:ext cx="4911970" cy="1742342"/>
          </a:xfrm>
          <a:prstGeom prst="rect">
            <a:avLst/>
          </a:prstGeom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FD4ADE1-EAE3-BE1A-5122-D92AD53A6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710" y="1563165"/>
            <a:ext cx="3916973" cy="1432597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CF52A09-8682-90C6-E17C-94A7A237AFB0}"/>
              </a:ext>
            </a:extLst>
          </p:cNvPr>
          <p:cNvSpPr/>
          <p:nvPr/>
        </p:nvSpPr>
        <p:spPr>
          <a:xfrm>
            <a:off x="5766152" y="2077746"/>
            <a:ext cx="1026612" cy="6664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 descr="A black and white table with numbers&#10;&#10;AI-generated content may be incorrect.">
            <a:extLst>
              <a:ext uri="{FF2B5EF4-FFF2-40B4-BE49-F238E27FC236}">
                <a16:creationId xmlns:a16="http://schemas.microsoft.com/office/drawing/2014/main" id="{4AD068C8-275D-E7CE-385F-36184CA3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434" y="3955072"/>
            <a:ext cx="4358054" cy="2032489"/>
          </a:xfrm>
          <a:prstGeom prst="rect">
            <a:avLst/>
          </a:prstGeom>
        </p:spPr>
      </p:pic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DFF53338-2A6E-F38A-DD5F-61AA1CBE5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10" y="3654668"/>
            <a:ext cx="5591910" cy="264062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CB53E58-276B-6144-DC49-3CDDE2C8F779}"/>
              </a:ext>
            </a:extLst>
          </p:cNvPr>
          <p:cNvSpPr/>
          <p:nvPr/>
        </p:nvSpPr>
        <p:spPr>
          <a:xfrm>
            <a:off x="6122569" y="4705587"/>
            <a:ext cx="919793" cy="63116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93736AF-0027-E734-82A8-010D7129D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8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C8964C3D-4EF3-49C1-5CF8-69EDEDCFE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079" y="867159"/>
            <a:ext cx="4950691" cy="1937135"/>
          </a:xfrm>
          <a:prstGeom prst="rect">
            <a:avLst/>
          </a:prstGeo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9DCE6AC-4AC2-2CF1-0BA6-F970D0511A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184" y="3429578"/>
            <a:ext cx="4935874" cy="2508057"/>
          </a:xfrm>
          <a:prstGeom prst="rect">
            <a:avLst/>
          </a:prstGeom>
        </p:spPr>
      </p:pic>
      <p:pic>
        <p:nvPicPr>
          <p:cNvPr id="11" name="Picture 10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C0659F3A-1517-407F-DE70-A0CEAEC1C0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033" y="870239"/>
            <a:ext cx="5935326" cy="2177280"/>
          </a:xfrm>
          <a:prstGeom prst="rect">
            <a:avLst/>
          </a:prstGeom>
        </p:spPr>
      </p:pic>
      <p:pic>
        <p:nvPicPr>
          <p:cNvPr id="12" name="Picture 11" descr="A black and white table with numbers&#10;&#10;AI-generated content may be incorrect.">
            <a:extLst>
              <a:ext uri="{FF2B5EF4-FFF2-40B4-BE49-F238E27FC236}">
                <a16:creationId xmlns:a16="http://schemas.microsoft.com/office/drawing/2014/main" id="{CB65C612-E0F1-04B1-C777-F0F7171495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305" y="3296418"/>
            <a:ext cx="5944177" cy="275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6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AC361-0D7A-DC05-86B5-6DD77D322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993" y="365760"/>
            <a:ext cx="10724281" cy="900761"/>
          </a:xfrm>
          <a:noFill/>
        </p:spPr>
        <p:txBody>
          <a:bodyPr>
            <a:noAutofit/>
          </a:bodyPr>
          <a:lstStyle/>
          <a:p>
            <a:r>
              <a:rPr lang="en-US" dirty="0"/>
              <a:t>Task 5: Delivery Agent Analysis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9F61F934-8535-E086-C153-D48E49B98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58E8F46-003E-2170-B3FD-B617BFA72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888620"/>
            <a:ext cx="7129097" cy="1249029"/>
          </a:xfrm>
          <a:prstGeom prst="rect">
            <a:avLst/>
          </a:prstGeom>
        </p:spPr>
      </p:pic>
      <p:pic>
        <p:nvPicPr>
          <p:cNvPr id="4" name="Picture 3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AF646CE5-62A4-E1D7-C1CF-C6C11531C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8391" y="1693985"/>
            <a:ext cx="3393833" cy="1630974"/>
          </a:xfrm>
          <a:prstGeom prst="rect">
            <a:avLst/>
          </a:prstGeom>
        </p:spPr>
      </p:pic>
      <p:pic>
        <p:nvPicPr>
          <p:cNvPr id="5" name="Picture 4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FBFA7FCD-36F7-1912-2152-004EDE1C0D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28" y="4031041"/>
            <a:ext cx="6733442" cy="196847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09FE7F6-5B26-0094-D7A5-2471A28F1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916" y="4199060"/>
            <a:ext cx="3396764" cy="163243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98AEC91F-7279-E954-B2DC-27E22990C106}"/>
              </a:ext>
            </a:extLst>
          </p:cNvPr>
          <p:cNvSpPr/>
          <p:nvPr/>
        </p:nvSpPr>
        <p:spPr>
          <a:xfrm>
            <a:off x="7664714" y="2232041"/>
            <a:ext cx="568100" cy="557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6AC2D2B9-FA5E-58BB-2A16-752F3C6A888A}"/>
              </a:ext>
            </a:extLst>
          </p:cNvPr>
          <p:cNvSpPr/>
          <p:nvPr/>
        </p:nvSpPr>
        <p:spPr>
          <a:xfrm>
            <a:off x="7510848" y="4737848"/>
            <a:ext cx="568100" cy="55789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802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51DDCC-54D1-1CBD-B73C-BE2B49211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AB78FD78-3594-EE36-0C85-EDBFF31D0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511" y="1376064"/>
            <a:ext cx="6477000" cy="1399431"/>
          </a:xfrm>
          <a:prstGeom prst="rect">
            <a:avLst/>
          </a:prstGeom>
        </p:spPr>
      </p:pic>
      <p:pic>
        <p:nvPicPr>
          <p:cNvPr id="6" name="Picture 5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90BA8682-E33E-64D2-2FFB-099FE727B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5038" y="1374531"/>
            <a:ext cx="4572000" cy="2057400"/>
          </a:xfrm>
          <a:prstGeom prst="rect">
            <a:avLst/>
          </a:prstGeom>
        </p:spPr>
      </p:pic>
      <p:pic>
        <p:nvPicPr>
          <p:cNvPr id="7" name="Picture 6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52CBF224-C555-5735-8998-47D939A62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5" y="3866122"/>
            <a:ext cx="6370931" cy="1421959"/>
          </a:xfrm>
          <a:prstGeom prst="rect">
            <a:avLst/>
          </a:prstGeom>
        </p:spPr>
      </p:pic>
      <p:pic>
        <p:nvPicPr>
          <p:cNvPr id="8" name="Picture 7" descr="A black and white table with white text&#10;&#10;AI-generated content may be incorrect.">
            <a:extLst>
              <a:ext uri="{FF2B5EF4-FFF2-40B4-BE49-F238E27FC236}">
                <a16:creationId xmlns:a16="http://schemas.microsoft.com/office/drawing/2014/main" id="{B471F001-81B4-3A2A-6DD5-8736514A63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7784" y="3986168"/>
            <a:ext cx="4576094" cy="20832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CD15E71-2623-5D3F-1D3D-B73DB87D0174}"/>
              </a:ext>
            </a:extLst>
          </p:cNvPr>
          <p:cNvSpPr txBox="1"/>
          <p:nvPr/>
        </p:nvSpPr>
        <p:spPr>
          <a:xfrm>
            <a:off x="583962" y="1011252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TOP 5</a:t>
            </a:r>
            <a:endParaRPr lang="en-GB" sz="20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AF1ECA-5EFD-0C04-AB3F-27445F320666}"/>
              </a:ext>
            </a:extLst>
          </p:cNvPr>
          <p:cNvSpPr txBox="1"/>
          <p:nvPr/>
        </p:nvSpPr>
        <p:spPr>
          <a:xfrm>
            <a:off x="640934" y="3503775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b="1" dirty="0"/>
              <a:t>BOTTOM 5</a:t>
            </a:r>
          </a:p>
        </p:txBody>
      </p:sp>
    </p:spTree>
    <p:extLst>
      <p:ext uri="{BB962C8B-B14F-4D97-AF65-F5344CB8AC3E}">
        <p14:creationId xmlns:p14="http://schemas.microsoft.com/office/powerpoint/2010/main" val="2478279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070095"/>
          </a:xfrm>
          <a:noFill/>
        </p:spPr>
        <p:txBody>
          <a:bodyPr>
            <a:noAutofit/>
          </a:bodyPr>
          <a:lstStyle/>
          <a:p>
            <a:r>
              <a:rPr lang="en-US" dirty="0"/>
              <a:t>Task 6:Shipment Tracking Analytics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AF3F922-669F-7D93-0C1C-D5B16E397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DFA88059-6924-CD5C-41A5-5B65D2E6C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460" y="1561043"/>
            <a:ext cx="5164475" cy="718705"/>
          </a:xfrm>
          <a:prstGeom prst="rect">
            <a:avLst/>
          </a:prstGeom>
        </p:spPr>
      </p:pic>
      <p:pic>
        <p:nvPicPr>
          <p:cNvPr id="11" name="Picture 10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7C44242A-2802-2656-00F9-5910F5480A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304" b="-238"/>
          <a:stretch>
            <a:fillRect/>
          </a:stretch>
        </p:blipFill>
        <p:spPr>
          <a:xfrm>
            <a:off x="6433128" y="1432599"/>
            <a:ext cx="5368206" cy="2476515"/>
          </a:xfrm>
          <a:prstGeom prst="rect">
            <a:avLst/>
          </a:prstGeom>
        </p:spPr>
      </p:pic>
      <p:pic>
        <p:nvPicPr>
          <p:cNvPr id="12" name="Picture 11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08B782EF-FB87-A67B-A4F2-1D5130366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367" y="4484351"/>
            <a:ext cx="5573569" cy="1599238"/>
          </a:xfrm>
          <a:prstGeom prst="rect">
            <a:avLst/>
          </a:prstGeom>
        </p:spPr>
      </p:pic>
      <p:pic>
        <p:nvPicPr>
          <p:cNvPr id="13" name="Picture 12" descr="A black and white table with numbers&#10;&#10;AI-generated content may be incorrect.">
            <a:extLst>
              <a:ext uri="{FF2B5EF4-FFF2-40B4-BE49-F238E27FC236}">
                <a16:creationId xmlns:a16="http://schemas.microsoft.com/office/drawing/2014/main" id="{8A72359F-2279-F4B3-C775-185FE0DC3F6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982" t="-602" r="22693" b="179"/>
          <a:stretch>
            <a:fillRect/>
          </a:stretch>
        </p:blipFill>
        <p:spPr>
          <a:xfrm>
            <a:off x="1628101" y="2503025"/>
            <a:ext cx="2324220" cy="4056931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A04AF3C7-C57C-4717-993D-459FBD890058}"/>
              </a:ext>
            </a:extLst>
          </p:cNvPr>
          <p:cNvSpPr/>
          <p:nvPr/>
        </p:nvSpPr>
        <p:spPr>
          <a:xfrm>
            <a:off x="5703454" y="1716425"/>
            <a:ext cx="732104" cy="3999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Arrow: Left 14">
            <a:extLst>
              <a:ext uri="{FF2B5EF4-FFF2-40B4-BE49-F238E27FC236}">
                <a16:creationId xmlns:a16="http://schemas.microsoft.com/office/drawing/2014/main" id="{C189AF7F-58B1-474B-F744-CC6206BB5980}"/>
              </a:ext>
            </a:extLst>
          </p:cNvPr>
          <p:cNvSpPr/>
          <p:nvPr/>
        </p:nvSpPr>
        <p:spPr>
          <a:xfrm>
            <a:off x="4533514" y="5041515"/>
            <a:ext cx="978407" cy="484631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EAF320-61B9-87FA-4DF5-7C3B0DC12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96B19FFD-1ED3-B936-701C-760DE14438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5" t="8333" r="-148" b="-417"/>
          <a:stretch>
            <a:fillRect/>
          </a:stretch>
        </p:blipFill>
        <p:spPr>
          <a:xfrm>
            <a:off x="678584" y="1381317"/>
            <a:ext cx="5023449" cy="1701564"/>
          </a:xfrm>
          <a:prstGeom prst="rect">
            <a:avLst/>
          </a:prstGeom>
        </p:spPr>
      </p:pic>
      <p:pic>
        <p:nvPicPr>
          <p:cNvPr id="8" name="Picture 7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F7D87484-02C5-E566-A648-476DB8F2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5231" y="1173884"/>
            <a:ext cx="3714750" cy="1924050"/>
          </a:xfrm>
          <a:prstGeom prst="rect">
            <a:avLst/>
          </a:prstGeom>
        </p:spPr>
      </p:pic>
      <p:pic>
        <p:nvPicPr>
          <p:cNvPr id="9" name="Picture 8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011A239C-4395-23B0-F78C-3E51E949C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5262" y="4127981"/>
            <a:ext cx="4476750" cy="1619250"/>
          </a:xfrm>
          <a:prstGeom prst="rect">
            <a:avLst/>
          </a:prstGeom>
        </p:spPr>
      </p:pic>
      <p:pic>
        <p:nvPicPr>
          <p:cNvPr id="10" name="Picture 9" descr="A black and white table with numbers&#10;&#10;AI-generated content may be incorrect.">
            <a:extLst>
              <a:ext uri="{FF2B5EF4-FFF2-40B4-BE49-F238E27FC236}">
                <a16:creationId xmlns:a16="http://schemas.microsoft.com/office/drawing/2014/main" id="{EC5691ED-24FA-FCE0-4FE5-E5F8AA115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499" y="3580919"/>
            <a:ext cx="2186516" cy="271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6306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D68E-B259-9623-1435-DE702DB89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149507"/>
          </a:xfrm>
        </p:spPr>
        <p:txBody>
          <a:bodyPr/>
          <a:lstStyle/>
          <a:p>
            <a:r>
              <a:rPr lang="en-GB" dirty="0"/>
              <a:t>Task 7: KPI Reporting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5260EE-DBA1-D627-7914-F95C3B900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16</a:t>
            </a:fld>
            <a:endParaRPr lang="en-US" dirty="0"/>
          </a:p>
        </p:txBody>
      </p:sp>
      <p:pic>
        <p:nvPicPr>
          <p:cNvPr id="6" name="Picture 5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1C745332-80D8-1350-C366-EEC9D2AA6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772" y="1761394"/>
            <a:ext cx="4950071" cy="1899139"/>
          </a:xfrm>
          <a:prstGeom prst="rect">
            <a:avLst/>
          </a:prstGeom>
        </p:spPr>
      </p:pic>
      <p:pic>
        <p:nvPicPr>
          <p:cNvPr id="7" name="Picture 6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FCD09689-F1AC-1FAD-6D9B-19CE2834F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644" y="1096107"/>
            <a:ext cx="4095750" cy="3390900"/>
          </a:xfrm>
          <a:prstGeom prst="rect">
            <a:avLst/>
          </a:prstGeom>
        </p:spPr>
      </p:pic>
      <p:pic>
        <p:nvPicPr>
          <p:cNvPr id="8" name="Picture 7" descr="A computer code with white text&#10;&#10;AI-generated content may be incorrect.">
            <a:extLst>
              <a:ext uri="{FF2B5EF4-FFF2-40B4-BE49-F238E27FC236}">
                <a16:creationId xmlns:a16="http://schemas.microsoft.com/office/drawing/2014/main" id="{2D5DBBB6-019A-920C-B370-270770556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705" y="4832107"/>
            <a:ext cx="5779477" cy="1260231"/>
          </a:xfrm>
          <a:prstGeom prst="rect">
            <a:avLst/>
          </a:prstGeom>
        </p:spPr>
      </p:pic>
      <p:pic>
        <p:nvPicPr>
          <p:cNvPr id="9" name="Picture 8" descr="A screenshot of a phone&#10;&#10;AI-generated content may be incorrect.">
            <a:extLst>
              <a:ext uri="{FF2B5EF4-FFF2-40B4-BE49-F238E27FC236}">
                <a16:creationId xmlns:a16="http://schemas.microsoft.com/office/drawing/2014/main" id="{CBD05C51-D8BE-0EB6-2CCB-C97D81F01734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8877" r="4178" b="-690"/>
          <a:stretch>
            <a:fillRect/>
          </a:stretch>
        </p:blipFill>
        <p:spPr>
          <a:xfrm>
            <a:off x="8161459" y="4925158"/>
            <a:ext cx="2434774" cy="107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247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DE818E-8E7A-6409-CA2B-EA23108CD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 descr="A close-up of a black background&#10;&#10;AI-generated content may be incorrect.">
            <a:extLst>
              <a:ext uri="{FF2B5EF4-FFF2-40B4-BE49-F238E27FC236}">
                <a16:creationId xmlns:a16="http://schemas.microsoft.com/office/drawing/2014/main" id="{A276860C-838A-5512-3382-1D097F724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0" y="1249973"/>
            <a:ext cx="5476142" cy="936381"/>
          </a:xfrm>
          <a:prstGeom prst="rect">
            <a:avLst/>
          </a:prstGeom>
        </p:spPr>
      </p:pic>
      <p:pic>
        <p:nvPicPr>
          <p:cNvPr id="6" name="Picture 5" descr="A black and white table with numbers&#10;&#10;AI-generated content may be incorrect.">
            <a:extLst>
              <a:ext uri="{FF2B5EF4-FFF2-40B4-BE49-F238E27FC236}">
                <a16:creationId xmlns:a16="http://schemas.microsoft.com/office/drawing/2014/main" id="{45CD89C7-1F2C-019A-CA9F-90FF0BE95E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83" b="51991"/>
          <a:stretch>
            <a:fillRect/>
          </a:stretch>
        </p:blipFill>
        <p:spPr>
          <a:xfrm>
            <a:off x="1745273" y="3213589"/>
            <a:ext cx="2598139" cy="3091265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DF7F4FDA-1A46-04EA-1ED1-D4AEFB330D3F}"/>
              </a:ext>
            </a:extLst>
          </p:cNvPr>
          <p:cNvSpPr/>
          <p:nvPr/>
        </p:nvSpPr>
        <p:spPr>
          <a:xfrm>
            <a:off x="2744046" y="2363486"/>
            <a:ext cx="601859" cy="72196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EC4F5E35-D442-CA7F-7DF9-6BD4B9A49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6278" y="4144840"/>
            <a:ext cx="6381751" cy="1909397"/>
          </a:xfrm>
          <a:prstGeom prst="rect">
            <a:avLst/>
          </a:prstGeom>
        </p:spPr>
      </p:pic>
      <p:pic>
        <p:nvPicPr>
          <p:cNvPr id="9" name="Picture 8" descr="A black and white table with numbers&#10;&#10;AI-generated content may be incorrect.">
            <a:extLst>
              <a:ext uri="{FF2B5EF4-FFF2-40B4-BE49-F238E27FC236}">
                <a16:creationId xmlns:a16="http://schemas.microsoft.com/office/drawing/2014/main" id="{CDC28A3B-B9E8-2FD9-A467-DD5F222AF6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477" y="426427"/>
            <a:ext cx="3827585" cy="2781301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8B905482-E104-402A-A682-8D5A2ED163E0}"/>
              </a:ext>
            </a:extLst>
          </p:cNvPr>
          <p:cNvSpPr/>
          <p:nvPr/>
        </p:nvSpPr>
        <p:spPr>
          <a:xfrm>
            <a:off x="8203714" y="3210229"/>
            <a:ext cx="777702" cy="78790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642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3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365760"/>
            <a:ext cx="10277856" cy="1099588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Recommendations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F21905C-1BD6-BF3F-5B8B-B9AD53017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C8BB90-7624-D21E-3172-944C14184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0968" y="2022991"/>
            <a:ext cx="9938811" cy="3993761"/>
          </a:xfrm>
        </p:spPr>
        <p:txBody>
          <a:bodyPr>
            <a:normAutofit/>
          </a:bodyPr>
          <a:lstStyle/>
          <a:p>
            <a:pPr marL="342900" indent="-342900">
              <a:buChar char="•"/>
            </a:pPr>
            <a:r>
              <a:rPr lang="en-GB" sz="2400" dirty="0"/>
              <a:t>Try to avoid the routes like R0003 &amp; R015 because of the low efficiency.</a:t>
            </a:r>
          </a:p>
          <a:p>
            <a:pPr marL="342900" indent="-342900">
              <a:buChar char="•"/>
            </a:pPr>
            <a:r>
              <a:rPr lang="en-GB" sz="2400" dirty="0"/>
              <a:t>Also need to come-up with strategies to deal with traffic as it causes most of the delays. </a:t>
            </a:r>
          </a:p>
          <a:p>
            <a:pPr marL="342900" indent="-342900">
              <a:buChar char="•"/>
            </a:pPr>
            <a:r>
              <a:rPr lang="en-GB" sz="2400" dirty="0"/>
              <a:t>There is also no difference in standard or express delivery.</a:t>
            </a:r>
          </a:p>
          <a:p>
            <a:pPr marL="342900" indent="-342900">
              <a:buChar char="•"/>
            </a:pPr>
            <a:r>
              <a:rPr lang="en-GB" sz="2400" dirty="0"/>
              <a:t>The delay rate on the routes are very high, we can come up with better routes that can help the delivery agents avoid traffic.</a:t>
            </a:r>
          </a:p>
          <a:p>
            <a:pPr marL="342900" indent="-342900">
              <a:buChar char="•"/>
            </a:pPr>
            <a:r>
              <a:rPr lang="en-GB" sz="2400" dirty="0"/>
              <a:t>We also need to increase the utilization of the warehouses because the utilization% is very low for all the warehouses. This will also </a:t>
            </a:r>
            <a:r>
              <a:rPr lang="en-GB" sz="2400" dirty="0" err="1"/>
              <a:t>helo</a:t>
            </a:r>
            <a:r>
              <a:rPr lang="en-GB" sz="2400" dirty="0"/>
              <a:t> us to hold enough inventory and deliver orders on time.</a:t>
            </a:r>
          </a:p>
          <a:p>
            <a:pPr marL="342900" indent="-342900">
              <a:buChar char="•"/>
            </a:pPr>
            <a:endParaRPr lang="en-GB" sz="2400" dirty="0"/>
          </a:p>
          <a:p>
            <a:pPr marL="342900" indent="-342900">
              <a:buChar char="•"/>
            </a:pPr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A0D7AA-8A21-B977-56ED-94406F2995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3856" y="56450"/>
            <a:ext cx="9912096" cy="2743200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2ECEE4-3D65-8567-52FD-6B3DECA65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16166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850392"/>
            <a:ext cx="3913632" cy="4800600"/>
          </a:xfrm>
          <a:noFill/>
        </p:spPr>
        <p:txBody>
          <a:bodyPr anchor="ctr">
            <a:noAutofit/>
          </a:bodyPr>
          <a:lstStyle/>
          <a:p>
            <a:r>
              <a:rPr lang="en-US" dirty="0"/>
              <a:t>Objective: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8384" y="1965960"/>
            <a:ext cx="4050792" cy="2953512"/>
          </a:xfrm>
          <a:noFill/>
        </p:spPr>
        <p:txBody>
          <a:bodyPr>
            <a:noAutofit/>
          </a:bodyPr>
          <a:lstStyle/>
          <a:p>
            <a:r>
              <a:rPr lang="en-US" dirty="0" err="1"/>
              <a:t>ANALyze</a:t>
            </a:r>
            <a:r>
              <a:rPr lang="en-US" dirty="0"/>
              <a:t> the </a:t>
            </a:r>
            <a:r>
              <a:rPr lang="en-US" dirty="0" err="1"/>
              <a:t>fedex</a:t>
            </a:r>
            <a:r>
              <a:rPr lang="en-US" dirty="0"/>
              <a:t> dataset to enhance delivery performance and manage delays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A7FF5-11CA-8F71-5951-B10993962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8507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3000">
              <a:schemeClr val="bg2"/>
            </a:gs>
            <a:gs pos="59000">
              <a:schemeClr val="tx2">
                <a:lumMod val="90000"/>
                <a:alpha val="65163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570913"/>
            <a:ext cx="10277856" cy="980988"/>
          </a:xfrm>
          <a:noFill/>
        </p:spPr>
        <p:txBody>
          <a:bodyPr anchor="b">
            <a:noAutofit/>
          </a:bodyPr>
          <a:lstStyle/>
          <a:p>
            <a:r>
              <a:rPr lang="en-US" dirty="0"/>
              <a:t>Task 1: Data Cleaning &amp; Preparation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401" y="1712623"/>
            <a:ext cx="5565649" cy="3262650"/>
          </a:xfrm>
          <a:noFill/>
        </p:spPr>
        <p:txBody>
          <a:bodyPr>
            <a:noAutofit/>
          </a:bodyPr>
          <a:lstStyle/>
          <a:p>
            <a:pPr marL="342900" indent="-342900">
              <a:buChar char="•"/>
            </a:pPr>
            <a:r>
              <a:rPr lang="en-US" dirty="0"/>
              <a:t>There were no duplicate records or null values</a:t>
            </a:r>
          </a:p>
          <a:p>
            <a:pPr marL="342900" indent="-342900">
              <a:buChar char="•"/>
            </a:pPr>
            <a:r>
              <a:rPr lang="en-US" dirty="0"/>
              <a:t>Converted all the date columns to datetime format while importing</a:t>
            </a:r>
          </a:p>
          <a:p>
            <a:pPr marL="342900" indent="-342900">
              <a:buChar char="•"/>
            </a:pPr>
            <a:r>
              <a:rPr lang="en-US" dirty="0"/>
              <a:t>There were no records where delivery date occurs before pickup</a:t>
            </a:r>
          </a:p>
          <a:p>
            <a:pPr marL="342900" indent="-342900">
              <a:buChar char="•"/>
            </a:pPr>
            <a:endParaRPr lang="en-US" dirty="0"/>
          </a:p>
          <a:p>
            <a:pPr marL="342900" indent="-342900">
              <a:buChar char="•"/>
            </a:pPr>
            <a:endParaRPr lang="en-US" dirty="0"/>
          </a:p>
          <a:p>
            <a:pPr marL="342900" indent="-342900">
              <a:buChar char="•"/>
            </a:pP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D7B9109-9E17-1A7A-3A9A-0F1C07BF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5912" y="6563001"/>
            <a:ext cx="2743200" cy="228600"/>
          </a:xfrm>
        </p:spPr>
        <p:txBody>
          <a:bodyPr/>
          <a:lstStyle/>
          <a:p>
            <a:fld id="{CBD12358-51D2-46B3-9BDE-DF29528B945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4" name="Picture 3" descr="A close-up of a black and white background&#10;&#10;AI-generated content may be incorrect.">
            <a:extLst>
              <a:ext uri="{FF2B5EF4-FFF2-40B4-BE49-F238E27FC236}">
                <a16:creationId xmlns:a16="http://schemas.microsoft.com/office/drawing/2014/main" id="{8DEDA378-78B3-307D-AF99-AD85498B9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66" y="3920958"/>
            <a:ext cx="5276850" cy="1066800"/>
          </a:xfrm>
          <a:prstGeom prst="rect">
            <a:avLst/>
          </a:prstGeom>
        </p:spPr>
      </p:pic>
      <p:pic>
        <p:nvPicPr>
          <p:cNvPr id="5" name="Picture 4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DC488BD4-3173-B2A3-8C6F-66668310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558" y="3684164"/>
            <a:ext cx="5392614" cy="231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369AF-F7EF-3CB2-C1D6-1C265C3E32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146" y="6744"/>
            <a:ext cx="7969876" cy="1032274"/>
          </a:xfrm>
        </p:spPr>
        <p:txBody>
          <a:bodyPr/>
          <a:lstStyle/>
          <a:p>
            <a:r>
              <a:rPr lang="en-GB" dirty="0"/>
              <a:t>Task 2: Delivery Delay Analysis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19F493-89F8-B841-F1FA-176EC2CDF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4</a:t>
            </a:fld>
            <a:endParaRPr lang="en-US" dirty="0"/>
          </a:p>
        </p:txBody>
      </p:sp>
      <p:pic>
        <p:nvPicPr>
          <p:cNvPr id="8" name="Picture 7" descr="A black screen with white text&#10;&#10;AI-generated content may be incorrect.">
            <a:extLst>
              <a:ext uri="{FF2B5EF4-FFF2-40B4-BE49-F238E27FC236}">
                <a16:creationId xmlns:a16="http://schemas.microsoft.com/office/drawing/2014/main" id="{6D7BCA00-D442-C4ED-2B8C-39A746274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944" y="1041155"/>
            <a:ext cx="5010151" cy="2152650"/>
          </a:xfrm>
          <a:prstGeom prst="rect">
            <a:avLst/>
          </a:prstGeom>
        </p:spPr>
      </p:pic>
      <p:pic>
        <p:nvPicPr>
          <p:cNvPr id="11" name="Picture 10" descr="A black and white table with numbers&#10;&#10;AI-generated content may be incorrect.">
            <a:extLst>
              <a:ext uri="{FF2B5EF4-FFF2-40B4-BE49-F238E27FC236}">
                <a16:creationId xmlns:a16="http://schemas.microsoft.com/office/drawing/2014/main" id="{1055D565-65BE-8CEC-F164-8835740566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74" y="3395296"/>
            <a:ext cx="3663461" cy="3320562"/>
          </a:xfrm>
          <a:prstGeom prst="rect">
            <a:avLst/>
          </a:prstGeom>
        </p:spPr>
      </p:pic>
      <p:pic>
        <p:nvPicPr>
          <p:cNvPr id="12" name="Picture 1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1BC5A1B-45A2-66F0-5149-DE2520256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716" y="1037493"/>
            <a:ext cx="5931878" cy="2137996"/>
          </a:xfrm>
          <a:prstGeom prst="rect">
            <a:avLst/>
          </a:prstGeom>
        </p:spPr>
      </p:pic>
      <p:pic>
        <p:nvPicPr>
          <p:cNvPr id="13" name="Picture 12" descr="A black and white screen with numbers&#10;&#10;AI-generated content may be incorrect.">
            <a:extLst>
              <a:ext uri="{FF2B5EF4-FFF2-40B4-BE49-F238E27FC236}">
                <a16:creationId xmlns:a16="http://schemas.microsoft.com/office/drawing/2014/main" id="{232C1C65-D9D3-A3C6-5C75-56826575A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2704" y="3371850"/>
            <a:ext cx="5345726" cy="330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597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2BF182-FBB6-AED3-9052-A0543465F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5</a:t>
            </a:fld>
            <a:endParaRPr lang="en-US" dirty="0"/>
          </a:p>
        </p:txBody>
      </p:sp>
      <p:pic>
        <p:nvPicPr>
          <p:cNvPr id="10" name="Picture 9" descr="A black and white table with white text&#10;&#10;AI-generated content may be incorrect.">
            <a:extLst>
              <a:ext uri="{FF2B5EF4-FFF2-40B4-BE49-F238E27FC236}">
                <a16:creationId xmlns:a16="http://schemas.microsoft.com/office/drawing/2014/main" id="{AF42BB59-CFB3-4A34-01E1-231EFC6587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44" y="2963009"/>
            <a:ext cx="5035062" cy="2939561"/>
          </a:xfrm>
          <a:prstGeom prst="rect">
            <a:avLst/>
          </a:prstGeom>
        </p:spPr>
      </p:pic>
      <p:pic>
        <p:nvPicPr>
          <p:cNvPr id="2" name="Content Placeholder 1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223E11B-5A3D-0EE6-9492-3808737F59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711" y="971444"/>
            <a:ext cx="7560388" cy="148423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DF2904-F6E8-0B8F-57F1-2DE178F02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5970" y="2961562"/>
            <a:ext cx="5382247" cy="294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610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CC59782-08E5-2AC8-3AE2-1D54E9D9C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836" y="1179173"/>
            <a:ext cx="5807437" cy="152458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40E71-8146-3E74-7ED4-5AFA401E9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6</a:t>
            </a:fld>
            <a:endParaRPr lang="en-US" dirty="0"/>
          </a:p>
        </p:txBody>
      </p:sp>
      <p:pic>
        <p:nvPicPr>
          <p:cNvPr id="6" name="Picture 5" descr="A screenshot of a black and white screen&#10;&#10;AI-generated content may be incorrect.">
            <a:extLst>
              <a:ext uri="{FF2B5EF4-FFF2-40B4-BE49-F238E27FC236}">
                <a16:creationId xmlns:a16="http://schemas.microsoft.com/office/drawing/2014/main" id="{3774EA12-40C1-7F43-5863-9B4F527E7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830" y="1175655"/>
            <a:ext cx="4095750" cy="11620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13A88D-5ADE-E2A4-2FAC-261A33BA7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6843" y="3142449"/>
            <a:ext cx="5955884" cy="310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08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239" y="5453"/>
            <a:ext cx="11129361" cy="1206889"/>
          </a:xfrm>
          <a:noFill/>
        </p:spPr>
        <p:txBody>
          <a:bodyPr>
            <a:noAutofit/>
          </a:bodyPr>
          <a:lstStyle/>
          <a:p>
            <a:pPr algn="l"/>
            <a:r>
              <a:rPr lang="en-US" sz="5400" dirty="0"/>
              <a:t>Task 3: Route optimization Insights</a:t>
            </a:r>
          </a:p>
        </p:txBody>
      </p:sp>
      <p:pic>
        <p:nvPicPr>
          <p:cNvPr id="6" name="Picture 5" descr="A black and white background with white text&#10;&#10;AI-generated content may be incorrect.">
            <a:extLst>
              <a:ext uri="{FF2B5EF4-FFF2-40B4-BE49-F238E27FC236}">
                <a16:creationId xmlns:a16="http://schemas.microsoft.com/office/drawing/2014/main" id="{30BB0A85-FE06-4895-1F5E-1F81D8F30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202" y="1331501"/>
            <a:ext cx="5610917" cy="1150326"/>
          </a:xfrm>
          <a:prstGeom prst="rect">
            <a:avLst/>
          </a:prstGeom>
        </p:spPr>
      </p:pic>
      <p:pic>
        <p:nvPicPr>
          <p:cNvPr id="7" name="Picture 6" descr="A black board with white text&#10;&#10;AI-generated content may be incorrect.">
            <a:extLst>
              <a:ext uri="{FF2B5EF4-FFF2-40B4-BE49-F238E27FC236}">
                <a16:creationId xmlns:a16="http://schemas.microsoft.com/office/drawing/2014/main" id="{FADE748C-497F-7386-3A4F-C80B8F67BD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4" r="26641" b="78"/>
          <a:stretch>
            <a:fillRect/>
          </a:stretch>
        </p:blipFill>
        <p:spPr>
          <a:xfrm>
            <a:off x="7684077" y="1208808"/>
            <a:ext cx="2164001" cy="3532516"/>
          </a:xfrm>
          <a:prstGeom prst="rect">
            <a:avLst/>
          </a:prstGeom>
        </p:spPr>
      </p:pic>
      <p:pic>
        <p:nvPicPr>
          <p:cNvPr id="8" name="Picture 7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472DD94-9743-82C1-5131-C4039CF0F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991" y="5022272"/>
            <a:ext cx="4873337" cy="1350819"/>
          </a:xfrm>
          <a:prstGeom prst="rect">
            <a:avLst/>
          </a:prstGeom>
        </p:spPr>
      </p:pic>
      <p:pic>
        <p:nvPicPr>
          <p:cNvPr id="9" name="Picture 8" descr="A black board with white text&#10;&#10;AI-generated content may be incorrect.">
            <a:extLst>
              <a:ext uri="{FF2B5EF4-FFF2-40B4-BE49-F238E27FC236}">
                <a16:creationId xmlns:a16="http://schemas.microsoft.com/office/drawing/2014/main" id="{89AAB7F0-CFFF-5B89-87B8-2342779D3D0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050" t="-1232" r="31818" b="-1386"/>
          <a:stretch>
            <a:fillRect/>
          </a:stretch>
        </p:blipFill>
        <p:spPr>
          <a:xfrm>
            <a:off x="1809751" y="2734301"/>
            <a:ext cx="2476504" cy="4014737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12952D45-7DBE-6170-1CA9-B785EF25D598}"/>
              </a:ext>
            </a:extLst>
          </p:cNvPr>
          <p:cNvSpPr/>
          <p:nvPr/>
        </p:nvSpPr>
        <p:spPr>
          <a:xfrm>
            <a:off x="6338454" y="166254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Left 11">
            <a:extLst>
              <a:ext uri="{FF2B5EF4-FFF2-40B4-BE49-F238E27FC236}">
                <a16:creationId xmlns:a16="http://schemas.microsoft.com/office/drawing/2014/main" id="{CFDB316C-31B0-C032-03A0-D9E1EA0F4964}"/>
              </a:ext>
            </a:extLst>
          </p:cNvPr>
          <p:cNvSpPr/>
          <p:nvPr/>
        </p:nvSpPr>
        <p:spPr>
          <a:xfrm>
            <a:off x="4857749" y="5455227"/>
            <a:ext cx="978408" cy="484632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7375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black and white screen with white text&#10;&#10;AI-generated content may be incorrect.">
            <a:extLst>
              <a:ext uri="{FF2B5EF4-FFF2-40B4-BE49-F238E27FC236}">
                <a16:creationId xmlns:a16="http://schemas.microsoft.com/office/drawing/2014/main" id="{AE40DAFF-8720-F127-875C-031BE5B554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169" y="1274760"/>
            <a:ext cx="6327648" cy="129553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E5FB7-52CA-4A8A-4306-E6B7AC2A5F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8</a:t>
            </a:fld>
            <a:endParaRPr lang="en-US" dirty="0"/>
          </a:p>
        </p:txBody>
      </p:sp>
      <p:pic>
        <p:nvPicPr>
          <p:cNvPr id="6" name="Picture 5" descr="A black and white table with numbers&#10;&#10;AI-generated content may be incorrect.">
            <a:extLst>
              <a:ext uri="{FF2B5EF4-FFF2-40B4-BE49-F238E27FC236}">
                <a16:creationId xmlns:a16="http://schemas.microsoft.com/office/drawing/2014/main" id="{9C5E9FF2-DB70-828D-3046-CF008D1528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6937" y="1272687"/>
            <a:ext cx="2253762" cy="4070839"/>
          </a:xfrm>
          <a:prstGeom prst="rect">
            <a:avLst/>
          </a:prstGeom>
        </p:spPr>
      </p:pic>
      <p:pic>
        <p:nvPicPr>
          <p:cNvPr id="2" name="Picture 1" descr="A graph with numbers and lines&#10;&#10;AI-generated content may be incorrect.">
            <a:extLst>
              <a:ext uri="{FF2B5EF4-FFF2-40B4-BE49-F238E27FC236}">
                <a16:creationId xmlns:a16="http://schemas.microsoft.com/office/drawing/2014/main" id="{1F936907-EA63-42E0-88E3-87E46B5418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665" y="3306421"/>
            <a:ext cx="7164224" cy="268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771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035FEBB7-735C-EA07-89E6-40A2F96DCD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580" y="656925"/>
            <a:ext cx="9009301" cy="160333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57F3C5-6669-8D65-F15D-22F671B29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9</a:t>
            </a:fld>
            <a:endParaRPr lang="en-US" dirty="0"/>
          </a:p>
        </p:txBody>
      </p:sp>
      <p:pic>
        <p:nvPicPr>
          <p:cNvPr id="6" name="Picture 5" descr="A black and white table with numbers&#10;&#10;AI-generated content may be incorrect.">
            <a:extLst>
              <a:ext uri="{FF2B5EF4-FFF2-40B4-BE49-F238E27FC236}">
                <a16:creationId xmlns:a16="http://schemas.microsoft.com/office/drawing/2014/main" id="{599C307E-2383-1B51-78F6-95AE82C2C21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1" t="115" r="4662" b="-483"/>
          <a:stretch>
            <a:fillRect/>
          </a:stretch>
        </p:blipFill>
        <p:spPr>
          <a:xfrm>
            <a:off x="7248484" y="2566088"/>
            <a:ext cx="4025776" cy="38248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BD5EA22-F75A-B8AC-2BC5-94E56CDEB2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775" y="3006964"/>
            <a:ext cx="5992916" cy="2944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195002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Blue spheres">
      <a:dk1>
        <a:srgbClr val="000000"/>
      </a:dk1>
      <a:lt1>
        <a:srgbClr val="FFFFFF"/>
      </a:lt1>
      <a:dk2>
        <a:srgbClr val="E3E7ED"/>
      </a:dk2>
      <a:lt2>
        <a:srgbClr val="E8E8E8"/>
      </a:lt2>
      <a:accent1>
        <a:srgbClr val="7673F7"/>
      </a:accent1>
      <a:accent2>
        <a:srgbClr val="B8C2FD"/>
      </a:accent2>
      <a:accent3>
        <a:srgbClr val="DFE3FC"/>
      </a:accent3>
      <a:accent4>
        <a:srgbClr val="55B3FD"/>
      </a:accent4>
      <a:accent5>
        <a:srgbClr val="99F7F7"/>
      </a:accent5>
      <a:accent6>
        <a:srgbClr val="FEE43F"/>
      </a:accent6>
      <a:hlink>
        <a:srgbClr val="467886"/>
      </a:hlink>
      <a:folHlink>
        <a:srgbClr val="96607D"/>
      </a:folHlink>
    </a:clrScheme>
    <a:fontScheme name="Custom 23">
      <a:majorFont>
        <a:latin typeface="Aptos"/>
        <a:ea typeface=""/>
        <a:cs typeface=""/>
      </a:majorFont>
      <a:minorFont>
        <a:latin typeface="Apto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076243_win32_CP_V3" id="{81AB0711-29F9-49D0-8A73-16AF25FD4C08}" vid="{D5AD44AB-53B9-4654-A4F8-1821A28F27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9" ma:contentTypeDescription="Create a new document." ma:contentTypeScope="" ma:versionID="6a914531ae0f23be31da2eba1f3b42a9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ae00154c9e66547f022c4923f88826d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0C07E3D-60A7-4F4E-8208-D9CCD01982C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A9B47F-3DD8-4645-81DC-B88780643C07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F7D870-58E6-48A2-A932-190ED7A8A1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390</Words>
  <Application>Microsoft Office PowerPoint</Application>
  <PresentationFormat>Widescreen</PresentationFormat>
  <Paragraphs>111</Paragraphs>
  <Slides>19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Custom</vt:lpstr>
      <vt:lpstr>Logistics Optimization for delivery Routes</vt:lpstr>
      <vt:lpstr>Objective:</vt:lpstr>
      <vt:lpstr>Task 1: Data Cleaning &amp; Preparation</vt:lpstr>
      <vt:lpstr>Task 2: Delivery Delay Analysis</vt:lpstr>
      <vt:lpstr>PowerPoint Presentation</vt:lpstr>
      <vt:lpstr>PowerPoint Presentation</vt:lpstr>
      <vt:lpstr>Task 3: Route optimization Insights</vt:lpstr>
      <vt:lpstr>PowerPoint Presentation</vt:lpstr>
      <vt:lpstr>PowerPoint Presentation</vt:lpstr>
      <vt:lpstr>Task 4: Warehouse Performance</vt:lpstr>
      <vt:lpstr>PowerPoint Presentation</vt:lpstr>
      <vt:lpstr>Task 5: Delivery Agent Analysis</vt:lpstr>
      <vt:lpstr>PowerPoint Presentation</vt:lpstr>
      <vt:lpstr>Task 6:Shipment Tracking Analytics</vt:lpstr>
      <vt:lpstr>PowerPoint Presentation</vt:lpstr>
      <vt:lpstr>Task 7: KPI Reporting</vt:lpstr>
      <vt:lpstr>PowerPoint Presentation</vt:lpstr>
      <vt:lpstr>Recommendations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606</cp:revision>
  <dcterms:created xsi:type="dcterms:W3CDTF">2026-01-14T05:56:22Z</dcterms:created>
  <dcterms:modified xsi:type="dcterms:W3CDTF">2026-01-15T23:52:20Z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